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9" r:id="rId3"/>
    <p:sldId id="256" r:id="rId4"/>
    <p:sldId id="260" r:id="rId5"/>
    <p:sldId id="257" r:id="rId6"/>
    <p:sldId id="258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5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3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3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2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3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9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8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86AF-F3E9-4F60-AC6E-DE03CAA1FBE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280B-679A-470C-B8F1-FB18B07A6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JP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1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24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32185" y="761951"/>
            <a:ext cx="519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econd Chances Solid" panose="02000000000000000000" pitchFamily="2" charset="0"/>
              </a:rPr>
              <a:t>I LOVE SCIENCE</a:t>
            </a:r>
            <a:endParaRPr lang="en-US" sz="2000" dirty="0">
              <a:solidFill>
                <a:srgbClr val="FF000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99283" y="7419658"/>
            <a:ext cx="1361912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ACCURACY</a:t>
            </a:r>
          </a:p>
          <a:p>
            <a:pPr algn="ctr"/>
            <a:r>
              <a:rPr lang="en-US" sz="1100" dirty="0"/>
              <a:t>ANALYSIS</a:t>
            </a:r>
          </a:p>
          <a:p>
            <a:pPr algn="ctr"/>
            <a:r>
              <a:rPr lang="en-US" sz="1100" dirty="0"/>
              <a:t>BIAS</a:t>
            </a:r>
          </a:p>
          <a:p>
            <a:pPr algn="ctr"/>
            <a:r>
              <a:rPr lang="en-US" sz="1100" dirty="0"/>
              <a:t>CLAIM</a:t>
            </a:r>
          </a:p>
          <a:p>
            <a:pPr algn="ctr"/>
            <a:r>
              <a:rPr lang="en-US" sz="1100" dirty="0"/>
              <a:t>CONCLUSION</a:t>
            </a:r>
          </a:p>
          <a:p>
            <a:pPr algn="ctr"/>
            <a:r>
              <a:rPr lang="en-US" sz="1100" dirty="0"/>
              <a:t>CONSTANTS</a:t>
            </a:r>
          </a:p>
          <a:p>
            <a:pPr algn="ctr"/>
            <a:r>
              <a:rPr lang="en-US" sz="1100" dirty="0"/>
              <a:t>CONTROL GROUP</a:t>
            </a:r>
          </a:p>
          <a:p>
            <a:pPr algn="ctr"/>
            <a:r>
              <a:rPr lang="en-US" sz="1100" dirty="0"/>
              <a:t>DATA</a:t>
            </a: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560478" y="7419658"/>
            <a:ext cx="1762062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DEPENDENT VARIABLE</a:t>
            </a:r>
          </a:p>
          <a:p>
            <a:pPr algn="ctr"/>
            <a:r>
              <a:rPr lang="en-US" sz="1100" dirty="0"/>
              <a:t>EVIDENCE</a:t>
            </a:r>
          </a:p>
          <a:p>
            <a:pPr algn="ctr"/>
            <a:r>
              <a:rPr lang="en-US" sz="1100" dirty="0"/>
              <a:t>EXPERIMENT</a:t>
            </a:r>
          </a:p>
          <a:p>
            <a:pPr algn="ctr"/>
            <a:r>
              <a:rPr lang="en-US" sz="1100" dirty="0"/>
              <a:t>HYPOTHESIS</a:t>
            </a:r>
          </a:p>
          <a:p>
            <a:pPr algn="ctr"/>
            <a:r>
              <a:rPr lang="en-US" sz="1100" dirty="0"/>
              <a:t>INDEPENDENT VARIABLE</a:t>
            </a:r>
          </a:p>
          <a:p>
            <a:pPr algn="ctr"/>
            <a:r>
              <a:rPr lang="en-US" sz="1100" dirty="0"/>
              <a:t>INFERENCE</a:t>
            </a:r>
          </a:p>
          <a:p>
            <a:pPr algn="ctr"/>
            <a:r>
              <a:rPr lang="en-US" sz="1100" dirty="0"/>
              <a:t>INVESTIGATION</a:t>
            </a:r>
          </a:p>
          <a:p>
            <a:pPr algn="ctr"/>
            <a:r>
              <a:rPr lang="en-US" sz="1100" dirty="0"/>
              <a:t>JUSTIFICATION</a:t>
            </a: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3421823" y="7419658"/>
            <a:ext cx="1635222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MEASUREMENT</a:t>
            </a:r>
          </a:p>
          <a:p>
            <a:pPr algn="ctr"/>
            <a:r>
              <a:rPr lang="en-US" sz="1100" dirty="0"/>
              <a:t>MODEL</a:t>
            </a:r>
          </a:p>
          <a:p>
            <a:pPr algn="ctr"/>
            <a:r>
              <a:rPr lang="en-US" sz="1100" dirty="0"/>
              <a:t>OBSERVATION</a:t>
            </a:r>
          </a:p>
          <a:p>
            <a:pPr algn="ctr"/>
            <a:r>
              <a:rPr lang="en-US" sz="1100" dirty="0"/>
              <a:t>PATTERN</a:t>
            </a:r>
          </a:p>
          <a:p>
            <a:pPr algn="ctr"/>
            <a:r>
              <a:rPr lang="en-US" sz="1100" dirty="0"/>
              <a:t>PEER REVIEW</a:t>
            </a:r>
          </a:p>
          <a:p>
            <a:pPr algn="ctr"/>
            <a:r>
              <a:rPr lang="en-US" sz="1100" dirty="0"/>
              <a:t>PREDICTION</a:t>
            </a:r>
          </a:p>
          <a:p>
            <a:pPr algn="ctr"/>
            <a:r>
              <a:rPr lang="en-US" sz="1100" dirty="0"/>
              <a:t>PRECISION</a:t>
            </a:r>
          </a:p>
          <a:p>
            <a:pPr algn="ctr"/>
            <a:r>
              <a:rPr lang="en-US" sz="1100" dirty="0"/>
              <a:t>QUESTION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5156328" y="7419658"/>
            <a:ext cx="1602391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REASONING</a:t>
            </a:r>
          </a:p>
          <a:p>
            <a:pPr algn="ctr"/>
            <a:r>
              <a:rPr lang="en-US" sz="1100" dirty="0"/>
              <a:t>RELIABILITY</a:t>
            </a:r>
          </a:p>
          <a:p>
            <a:pPr algn="ctr"/>
            <a:r>
              <a:rPr lang="en-US" sz="1100" dirty="0"/>
              <a:t>REPETITION</a:t>
            </a:r>
          </a:p>
          <a:p>
            <a:pPr algn="ctr"/>
            <a:r>
              <a:rPr lang="en-US" sz="1100" dirty="0"/>
              <a:t>RESULTS</a:t>
            </a:r>
          </a:p>
          <a:p>
            <a:pPr algn="ctr"/>
            <a:r>
              <a:rPr lang="en-US" sz="1100" dirty="0"/>
              <a:t>SCIENTIFIC METHOD</a:t>
            </a:r>
          </a:p>
          <a:p>
            <a:pPr algn="ctr"/>
            <a:r>
              <a:rPr lang="en-US" sz="1100" dirty="0"/>
              <a:t>SIMULATION</a:t>
            </a:r>
          </a:p>
          <a:p>
            <a:pPr algn="ctr"/>
            <a:r>
              <a:rPr lang="en-US" sz="1100" dirty="0"/>
              <a:t>TREND</a:t>
            </a:r>
          </a:p>
          <a:p>
            <a:pPr algn="ctr"/>
            <a:r>
              <a:rPr lang="en-US" sz="1100" dirty="0"/>
              <a:t>TRIAL</a:t>
            </a:r>
          </a:p>
        </p:txBody>
      </p:sp>
    </p:spTree>
    <p:extLst>
      <p:ext uri="{BB962C8B-B14F-4D97-AF65-F5344CB8AC3E}">
        <p14:creationId xmlns:p14="http://schemas.microsoft.com/office/powerpoint/2010/main" val="14808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A888A2-CB3C-2BFC-488E-8ECDB0ED8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81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14071-5B73-C043-6832-FE0A8A0E7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03A3D6-7D19-D261-C67D-DECFBB02B2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32185" y="761951"/>
            <a:ext cx="519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econd Chances Solid" panose="02000000000000000000" pitchFamily="2" charset="0"/>
              </a:rPr>
              <a:t>I LOVE SCIENCE</a:t>
            </a:r>
            <a:endParaRPr lang="en-US" sz="2000" dirty="0">
              <a:solidFill>
                <a:srgbClr val="FF000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C3DB9-23C9-79C8-C210-0A4BB688349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9283" y="7419658"/>
            <a:ext cx="1361912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ACCURACY</a:t>
            </a:r>
          </a:p>
          <a:p>
            <a:pPr algn="ctr"/>
            <a:r>
              <a:rPr lang="en-US" sz="1100" dirty="0"/>
              <a:t>ANALYSIS</a:t>
            </a:r>
          </a:p>
          <a:p>
            <a:pPr algn="ctr"/>
            <a:r>
              <a:rPr lang="en-US" sz="1100" dirty="0"/>
              <a:t>BIAS</a:t>
            </a:r>
          </a:p>
          <a:p>
            <a:pPr algn="ctr"/>
            <a:r>
              <a:rPr lang="en-US" sz="1100" dirty="0"/>
              <a:t>CLAIM</a:t>
            </a:r>
          </a:p>
          <a:p>
            <a:pPr algn="ctr"/>
            <a:r>
              <a:rPr lang="en-US" sz="1100" dirty="0"/>
              <a:t>CONCLUSION</a:t>
            </a:r>
          </a:p>
          <a:p>
            <a:pPr algn="ctr"/>
            <a:r>
              <a:rPr lang="en-US" sz="1100" dirty="0"/>
              <a:t>CONSTANTS</a:t>
            </a:r>
          </a:p>
          <a:p>
            <a:pPr algn="ctr"/>
            <a:r>
              <a:rPr lang="en-US" sz="1100" dirty="0"/>
              <a:t>CONTROL GROUP</a:t>
            </a:r>
          </a:p>
          <a:p>
            <a:pPr algn="ctr"/>
            <a:r>
              <a:rPr lang="en-US" sz="1100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23EB7-E758-C6AC-6EDA-F7D25E33FA9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60478" y="7419658"/>
            <a:ext cx="1762062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DEPENDENT VARIABLE</a:t>
            </a:r>
          </a:p>
          <a:p>
            <a:pPr algn="ctr"/>
            <a:r>
              <a:rPr lang="en-US" sz="1100" dirty="0"/>
              <a:t>EVIDENCE</a:t>
            </a:r>
          </a:p>
          <a:p>
            <a:pPr algn="ctr"/>
            <a:r>
              <a:rPr lang="en-US" sz="1100" dirty="0"/>
              <a:t>EXPERIMENT</a:t>
            </a:r>
          </a:p>
          <a:p>
            <a:pPr algn="ctr"/>
            <a:r>
              <a:rPr lang="en-US" sz="1100" dirty="0"/>
              <a:t>HYPOTHESIS</a:t>
            </a:r>
          </a:p>
          <a:p>
            <a:pPr algn="ctr"/>
            <a:r>
              <a:rPr lang="en-US" sz="1100" dirty="0"/>
              <a:t>INDEPENDENT VARIABLE</a:t>
            </a:r>
          </a:p>
          <a:p>
            <a:pPr algn="ctr"/>
            <a:r>
              <a:rPr lang="en-US" sz="1100" dirty="0"/>
              <a:t>INFERENCE</a:t>
            </a:r>
          </a:p>
          <a:p>
            <a:pPr algn="ctr"/>
            <a:r>
              <a:rPr lang="en-US" sz="1100" dirty="0"/>
              <a:t>INVESTIGATION</a:t>
            </a:r>
          </a:p>
          <a:p>
            <a:pPr algn="ctr"/>
            <a:r>
              <a:rPr lang="en-US" sz="1100" dirty="0"/>
              <a:t>JUSTIFICATION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A9CCD-0835-1A59-B4AC-07AE255EA84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21823" y="7419658"/>
            <a:ext cx="1635222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MEASUREMENT</a:t>
            </a:r>
          </a:p>
          <a:p>
            <a:pPr algn="ctr"/>
            <a:r>
              <a:rPr lang="en-US" sz="1100" dirty="0"/>
              <a:t>MODEL</a:t>
            </a:r>
          </a:p>
          <a:p>
            <a:pPr algn="ctr"/>
            <a:r>
              <a:rPr lang="en-US" sz="1100" dirty="0"/>
              <a:t>OBSERVATION</a:t>
            </a:r>
          </a:p>
          <a:p>
            <a:pPr algn="ctr"/>
            <a:r>
              <a:rPr lang="en-US" sz="1100" dirty="0"/>
              <a:t>PATTERN</a:t>
            </a:r>
          </a:p>
          <a:p>
            <a:pPr algn="ctr"/>
            <a:r>
              <a:rPr lang="en-US" sz="1100" dirty="0"/>
              <a:t>PEER REVIEW</a:t>
            </a:r>
          </a:p>
          <a:p>
            <a:pPr algn="ctr"/>
            <a:r>
              <a:rPr lang="en-US" sz="1100" dirty="0"/>
              <a:t>PREDICTION</a:t>
            </a:r>
          </a:p>
          <a:p>
            <a:pPr algn="ctr"/>
            <a:r>
              <a:rPr lang="en-US" sz="1100" dirty="0"/>
              <a:t>PRECISION</a:t>
            </a:r>
          </a:p>
          <a:p>
            <a:pPr algn="ctr"/>
            <a:r>
              <a:rPr lang="en-US" sz="1100" dirty="0"/>
              <a:t>QUESTION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2D3E1-C307-D57E-3B81-B61F30499D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56328" y="7419658"/>
            <a:ext cx="1602391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REASONING</a:t>
            </a:r>
          </a:p>
          <a:p>
            <a:pPr algn="ctr"/>
            <a:r>
              <a:rPr lang="en-US" sz="1100" dirty="0"/>
              <a:t>RELIABILITY</a:t>
            </a:r>
          </a:p>
          <a:p>
            <a:pPr algn="ctr"/>
            <a:r>
              <a:rPr lang="en-US" sz="1100" dirty="0"/>
              <a:t>REPETITION</a:t>
            </a:r>
          </a:p>
          <a:p>
            <a:pPr algn="ctr"/>
            <a:r>
              <a:rPr lang="en-US" sz="1100" dirty="0"/>
              <a:t>RESULTS</a:t>
            </a:r>
          </a:p>
          <a:p>
            <a:pPr algn="ctr"/>
            <a:r>
              <a:rPr lang="en-US" sz="1100" dirty="0"/>
              <a:t>SCIENTIFIC METHOD</a:t>
            </a:r>
          </a:p>
          <a:p>
            <a:pPr algn="ctr"/>
            <a:r>
              <a:rPr lang="en-US" sz="1100" dirty="0"/>
              <a:t>SIMULATION</a:t>
            </a:r>
          </a:p>
          <a:p>
            <a:pPr algn="ctr"/>
            <a:r>
              <a:rPr lang="en-US" sz="1100" dirty="0"/>
              <a:t>TREND</a:t>
            </a:r>
          </a:p>
          <a:p>
            <a:pPr algn="ctr"/>
            <a:r>
              <a:rPr lang="en-US" sz="1100" dirty="0"/>
              <a:t>TRIAL</a:t>
            </a:r>
          </a:p>
        </p:txBody>
      </p:sp>
    </p:spTree>
    <p:extLst>
      <p:ext uri="{BB962C8B-B14F-4D97-AF65-F5344CB8AC3E}">
        <p14:creationId xmlns:p14="http://schemas.microsoft.com/office/powerpoint/2010/main" val="227099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C46AA-DBBE-4BA4-E193-100CC22FC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700513-A90F-983F-E882-D6B7FAAB491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32185" y="761951"/>
            <a:ext cx="519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econd Chances Solid" panose="02000000000000000000" pitchFamily="2" charset="0"/>
              </a:rPr>
              <a:t>I LOVE SCIENCE</a:t>
            </a:r>
            <a:endParaRPr lang="en-US" sz="2000" dirty="0">
              <a:solidFill>
                <a:srgbClr val="FF000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86D5B-69CA-5588-81BE-0DF7EA6D5F5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9283" y="7419658"/>
            <a:ext cx="1361912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ACCURACY</a:t>
            </a:r>
          </a:p>
          <a:p>
            <a:pPr algn="ctr"/>
            <a:r>
              <a:rPr lang="en-US" sz="1100" dirty="0"/>
              <a:t>ANALYSIS</a:t>
            </a:r>
          </a:p>
          <a:p>
            <a:pPr algn="ctr"/>
            <a:r>
              <a:rPr lang="en-US" sz="1100" dirty="0"/>
              <a:t>BIAS</a:t>
            </a:r>
          </a:p>
          <a:p>
            <a:pPr algn="ctr"/>
            <a:r>
              <a:rPr lang="en-US" sz="1100" dirty="0"/>
              <a:t>CLAIM</a:t>
            </a:r>
          </a:p>
          <a:p>
            <a:pPr algn="ctr"/>
            <a:r>
              <a:rPr lang="en-US" sz="1100" dirty="0"/>
              <a:t>CONCLUSION</a:t>
            </a:r>
          </a:p>
          <a:p>
            <a:pPr algn="ctr"/>
            <a:r>
              <a:rPr lang="en-US" sz="1100" dirty="0"/>
              <a:t>CONSTANTS</a:t>
            </a:r>
          </a:p>
          <a:p>
            <a:pPr algn="ctr"/>
            <a:r>
              <a:rPr lang="en-US" sz="1100" dirty="0"/>
              <a:t>CONTROL GROUP</a:t>
            </a:r>
          </a:p>
          <a:p>
            <a:pPr algn="ctr"/>
            <a:r>
              <a:rPr lang="en-US" sz="1100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C8F02-2F3E-742A-DAF7-998FB476D9F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60478" y="7419658"/>
            <a:ext cx="1762062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DEPENDENT VARIABLE</a:t>
            </a:r>
          </a:p>
          <a:p>
            <a:pPr algn="ctr"/>
            <a:r>
              <a:rPr lang="en-US" sz="1100" dirty="0"/>
              <a:t>EVIDENCE</a:t>
            </a:r>
          </a:p>
          <a:p>
            <a:pPr algn="ctr"/>
            <a:r>
              <a:rPr lang="en-US" sz="1100" dirty="0"/>
              <a:t>EXPERIMENT</a:t>
            </a:r>
          </a:p>
          <a:p>
            <a:pPr algn="ctr"/>
            <a:r>
              <a:rPr lang="en-US" sz="1100" dirty="0"/>
              <a:t>HYPOTHESIS</a:t>
            </a:r>
          </a:p>
          <a:p>
            <a:pPr algn="ctr"/>
            <a:r>
              <a:rPr lang="en-US" sz="1100" dirty="0"/>
              <a:t>INDEPENDENT VARIABLE</a:t>
            </a:r>
          </a:p>
          <a:p>
            <a:pPr algn="ctr"/>
            <a:r>
              <a:rPr lang="en-US" sz="1100" dirty="0"/>
              <a:t>INFERENCE</a:t>
            </a:r>
          </a:p>
          <a:p>
            <a:pPr algn="ctr"/>
            <a:r>
              <a:rPr lang="en-US" sz="1100" dirty="0"/>
              <a:t>INVESTIGATION</a:t>
            </a:r>
          </a:p>
          <a:p>
            <a:pPr algn="ctr"/>
            <a:r>
              <a:rPr lang="en-US" sz="1100" dirty="0"/>
              <a:t>JUSTIFICATION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F6761-CB9B-CAFB-E144-B96B01B0FCB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21823" y="7419658"/>
            <a:ext cx="1635222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MEASUREMENT</a:t>
            </a:r>
          </a:p>
          <a:p>
            <a:pPr algn="ctr"/>
            <a:r>
              <a:rPr lang="en-US" sz="1100" dirty="0"/>
              <a:t>MODEL</a:t>
            </a:r>
          </a:p>
          <a:p>
            <a:pPr algn="ctr"/>
            <a:r>
              <a:rPr lang="en-US" sz="1100" dirty="0"/>
              <a:t>OBSERVATION</a:t>
            </a:r>
          </a:p>
          <a:p>
            <a:pPr algn="ctr"/>
            <a:r>
              <a:rPr lang="en-US" sz="1100" dirty="0"/>
              <a:t>PATTERN</a:t>
            </a:r>
          </a:p>
          <a:p>
            <a:pPr algn="ctr"/>
            <a:r>
              <a:rPr lang="en-US" sz="1100" dirty="0"/>
              <a:t>PEER REVIEW</a:t>
            </a:r>
          </a:p>
          <a:p>
            <a:pPr algn="ctr"/>
            <a:r>
              <a:rPr lang="en-US" sz="1100" dirty="0"/>
              <a:t>PREDICTION</a:t>
            </a:r>
          </a:p>
          <a:p>
            <a:pPr algn="ctr"/>
            <a:r>
              <a:rPr lang="en-US" sz="1100" dirty="0"/>
              <a:t>PRECISION</a:t>
            </a:r>
          </a:p>
          <a:p>
            <a:pPr algn="ctr"/>
            <a:r>
              <a:rPr lang="en-US" sz="1100" dirty="0"/>
              <a:t>QUESTION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27936-DC18-02F6-198F-895586342A6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56328" y="7419658"/>
            <a:ext cx="1602391" cy="2005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/>
              <a:t>REASONING</a:t>
            </a:r>
          </a:p>
          <a:p>
            <a:pPr algn="ctr"/>
            <a:r>
              <a:rPr lang="en-US" sz="1100" dirty="0"/>
              <a:t>RELIABILITY</a:t>
            </a:r>
          </a:p>
          <a:p>
            <a:pPr algn="ctr"/>
            <a:r>
              <a:rPr lang="en-US" sz="1100" dirty="0"/>
              <a:t>REPETITION</a:t>
            </a:r>
          </a:p>
          <a:p>
            <a:pPr algn="ctr"/>
            <a:r>
              <a:rPr lang="en-US" sz="1100" dirty="0"/>
              <a:t>RESULTS</a:t>
            </a:r>
          </a:p>
          <a:p>
            <a:pPr algn="ctr"/>
            <a:r>
              <a:rPr lang="en-US" sz="1100" dirty="0"/>
              <a:t>SCIENTIFIC METHOD</a:t>
            </a:r>
          </a:p>
          <a:p>
            <a:pPr algn="ctr"/>
            <a:r>
              <a:rPr lang="en-US" sz="1100" dirty="0"/>
              <a:t>SIMULATION</a:t>
            </a:r>
          </a:p>
          <a:p>
            <a:pPr algn="ctr"/>
            <a:r>
              <a:rPr lang="en-US" sz="1100" dirty="0"/>
              <a:t>TREND</a:t>
            </a:r>
          </a:p>
          <a:p>
            <a:pPr algn="ctr"/>
            <a:r>
              <a:rPr lang="en-US" sz="1100" dirty="0"/>
              <a:t>TRIAL</a:t>
            </a:r>
          </a:p>
        </p:txBody>
      </p:sp>
    </p:spTree>
    <p:extLst>
      <p:ext uri="{BB962C8B-B14F-4D97-AF65-F5344CB8AC3E}">
        <p14:creationId xmlns:p14="http://schemas.microsoft.com/office/powerpoint/2010/main" val="973968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10795</TotalTime>
  <Words>120</Words>
  <Application>Microsoft Office PowerPoint</Application>
  <PresentationFormat>On-screen Show (4:3)</PresentationFormat>
  <Paragraphs>99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safasfd</dc:title>
  <dc:creator>Kayla</dc:creator>
  <cp:lastModifiedBy>Kayla Norville</cp:lastModifiedBy>
  <cp:revision>58</cp:revision>
  <dcterms:created xsi:type="dcterms:W3CDTF">2016-12-14T03:21:36Z</dcterms:created>
  <dcterms:modified xsi:type="dcterms:W3CDTF">2025-03-28T14:45:58Z</dcterms:modified>
</cp:coreProperties>
</file>